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91" r:id="rId4"/>
    <p:sldId id="316" r:id="rId5"/>
    <p:sldId id="289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288" r:id="rId17"/>
    <p:sldId id="308" r:id="rId18"/>
    <p:sldId id="272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1" autoAdjust="0"/>
    <p:restoredTop sz="80190" autoAdjust="0"/>
  </p:normalViewPr>
  <p:slideViewPr>
    <p:cSldViewPr snapToGrid="0" snapToObjects="1">
      <p:cViewPr varScale="1">
        <p:scale>
          <a:sx n="130" d="100"/>
          <a:sy n="130" d="100"/>
        </p:scale>
        <p:origin x="1208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replace this with your `DEM` </a:t>
            </a:r>
            <a:r>
              <a:rPr lang="en-US" altLang="zh-CN" i="1" dirty="0" err="1">
                <a:solidFill>
                  <a:srgbClr val="57A64A"/>
                </a:solidFill>
                <a:effectLst/>
              </a:rPr>
              <a:t>tif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 file path.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replace this with your output </a:t>
            </a:r>
            <a:r>
              <a:rPr lang="en-US" altLang="zh-CN" i="1" dirty="0" err="1">
                <a:solidFill>
                  <a:srgbClr val="57A64A"/>
                </a:solidFill>
                <a:effectLst/>
              </a:rPr>
              <a:t>tif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 file path.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The azimuth of the </a:t>
            </a:r>
            <a:r>
              <a:rPr lang="en-US" altLang="zh-CN" i="1" dirty="0" err="1">
                <a:solidFill>
                  <a:srgbClr val="57A64A"/>
                </a:solidFill>
                <a:effectLst/>
              </a:rPr>
              <a:t>sunlights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. It’s optional, you can use the default value as 315.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Altitude of sunlight, optional, use the default value of 45.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NO_SHADOWS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1</a:t>
            </a:r>
          </a:p>
          <a:p>
            <a:pPr marL="228600" indent="-228600">
              <a:buAutoNum type="arabicPeriod"/>
            </a:pPr>
            <a:endParaRPr lang="en-US" altLang="zh-CN" i="1" dirty="0">
              <a:solidFill>
                <a:srgbClr val="57A64A"/>
              </a:solidFill>
              <a:effectLst/>
            </a:endParaRPr>
          </a:p>
          <a:p>
            <a:pPr marL="0" indent="0">
              <a:buNone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All params with brackets {} are optional.</a:t>
            </a:r>
          </a:p>
          <a:p>
            <a:pPr marL="0" indent="0">
              <a:buNone/>
            </a:pPr>
            <a:endParaRPr lang="en-US" altLang="zh-CN" i="1" dirty="0">
              <a:solidFill>
                <a:srgbClr val="57A64A"/>
              </a:solidFill>
              <a:effectLst/>
            </a:endParaRPr>
          </a:p>
          <a:p>
            <a:pPr marL="0" indent="0">
              <a:buNone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There is an optional API, but the params are different. Look carefully which one you are using.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760-A5DB-D5FE-920B-76967F48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9FD5E8-E1B8-6690-1BB9-6BA2B10B1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F9AC75-C508-D872-5C16-763243D79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2C22F-D8F4-A93D-82B9-E008F0D8E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3CCB7-1A20-C794-926F-214C2A14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89C4AD-F3A2-6B03-6685-7D2CD3D0C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D6C92A-5D75-64C3-F9BE-C2223D812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replace this with your `DEM` </a:t>
            </a:r>
            <a:r>
              <a:rPr lang="en-US" altLang="zh-CN" i="1" dirty="0" err="1">
                <a:solidFill>
                  <a:srgbClr val="57A64A"/>
                </a:solidFill>
                <a:effectLst/>
              </a:rPr>
              <a:t>tif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 file path.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replace this with your output </a:t>
            </a:r>
            <a:r>
              <a:rPr lang="en-US" altLang="zh-CN" i="1" dirty="0" err="1">
                <a:solidFill>
                  <a:srgbClr val="57A64A"/>
                </a:solidFill>
                <a:effectLst/>
              </a:rPr>
              <a:t>tif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 file path.</a:t>
            </a:r>
          </a:p>
          <a:p>
            <a:pPr marL="228600" indent="-228600">
              <a:buAutoNum type="arabicPeriod"/>
            </a:pPr>
            <a:r>
              <a:rPr lang="en-US" altLang="zh-CN" i="1" dirty="0">
                <a:solidFill>
                  <a:srgbClr val="57A64A"/>
                </a:solidFill>
                <a:effectLst/>
              </a:rPr>
              <a:t>The measurement is either  “DEGREE” or “PERCENT_RISE”</a:t>
            </a:r>
          </a:p>
          <a:p>
            <a:pPr marL="228600" indent="-228600">
              <a:buAutoNum type="arabicPeriod"/>
            </a:pPr>
            <a:r>
              <a:rPr lang="en-US" altLang="zh-CN" i="1" dirty="0" err="1">
                <a:solidFill>
                  <a:srgbClr val="57A64A"/>
                </a:solidFill>
                <a:effectLst/>
              </a:rPr>
              <a:t>Z_factor</a:t>
            </a:r>
            <a:r>
              <a:rPr lang="en-US" altLang="zh-CN" i="1" dirty="0">
                <a:solidFill>
                  <a:srgbClr val="57A64A"/>
                </a:solidFill>
                <a:effectLst/>
              </a:rPr>
              <a:t> as 1</a:t>
            </a:r>
          </a:p>
          <a:p>
            <a:pPr marL="228600" indent="-228600">
              <a:buAutoNum type="arabicPeriod"/>
            </a:pPr>
            <a:endParaRPr lang="en-US" altLang="zh-CN" i="1" dirty="0">
              <a:solidFill>
                <a:srgbClr val="57A64A"/>
              </a:solidFill>
              <a:effectLst/>
            </a:endParaRPr>
          </a:p>
          <a:p>
            <a:pPr marL="0" indent="0">
              <a:buNone/>
            </a:pPr>
            <a:endParaRPr lang="en-US" altLang="zh-CN" i="1" dirty="0">
              <a:solidFill>
                <a:srgbClr val="57A64A"/>
              </a:solidFill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3FE97-C92F-7A55-C61D-AA8319180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9C5-FDA7-9526-E943-B817C9DF5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084AB9-D1A3-0A4B-1225-9AACF6256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91C69-AE17-6296-0DF3-3C52BB135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B5FCE-235B-1876-86A9-C5E645E91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CB999-4BB4-346D-736B-04ADB90F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6491CE-4D0C-A465-5361-8FC2BE20A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A29A4C-E0E3-D547-7C28-156EA5A3D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Please </a:t>
            </a:r>
            <a:r>
              <a:rPr lang="en-US" altLang="zh-CN" dirty="0" err="1"/>
              <a:t>please</a:t>
            </a:r>
            <a:r>
              <a:rPr lang="en-US" altLang="zh-CN" dirty="0"/>
              <a:t> </a:t>
            </a:r>
            <a:r>
              <a:rPr lang="en-US" altLang="zh-CN" dirty="0" err="1"/>
              <a:t>please</a:t>
            </a:r>
            <a:r>
              <a:rPr lang="en-US" altLang="zh-CN" dirty="0"/>
              <a:t> be careful with the band order.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What we want is a RGB composite image, so make the band order as R – G – B 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ACE19-829C-0332-42D7-1F20F36E2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6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89A11-CCC6-D288-FC57-A80D0E09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BF3749-8237-82A1-B9A2-68E6C02AA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5F9265-C0A8-0B9E-83D6-192655CB7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If you set everything correctly, you should see the composite layer as the figures here.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you mess up with the band order, you would probably see different color schemes.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To tell if it’s right yourself, zoom into the west of Houston, there are some clouds there.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your result is right, the clouds should be pure white.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C49F8-7A93-D826-92C3-4CBAF3A61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FBE4-40D5-142C-EB02-B512F2B7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CC81A5-947C-C677-6BB9-E94A96AF4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DE215C-5F67-571D-1068-0309E1D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DF9E0D-550F-1E7A-780F-955140700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9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310E2-BE28-7525-149D-ADD332A1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30F9E1-2053-B0A3-734C-3FD5BAFCE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60B00D-515B-BE83-88B0-EB5B0604C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F822E3-ABE8-8401-D5B7-7809FCC55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8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6CB6-992E-0125-7990-22B0D993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6452CF-ABBB-71BD-890E-C9FCFBC74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ECA91D-5730-93BA-5C9F-451C09FA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656356-0BB1-146D-7151-7D1FE5D0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3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tool-reference/data-management/composite-bands.htm" TargetMode="External"/><Relationship Id="rId5" Type="http://schemas.openxmlformats.org/officeDocument/2006/relationships/hyperlink" Target="https://pro.arcgis.com/en/pro-app/latest/arcpy/classes/raster-object.ht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pro.arcgis.com/en/pro-app/latest/tool-reference/3d-analyst/hillshade.htm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tool-reference/data-management/composite-bands.htm" TargetMode="External"/><Relationship Id="rId5" Type="http://schemas.openxmlformats.org/officeDocument/2006/relationships/hyperlink" Target="https://pro.arcgis.com/en/pro-app/latest/arcpy/classes/raster-object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help/analysis/raster-functions/slope-function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tree/main/Labs/Lab07/Data/LandSAT" TargetMode="External"/><Relationship Id="rId2" Type="http://schemas.openxmlformats.org/officeDocument/2006/relationships/hyperlink" Target="https://github.com/TAMUCIDI/GEOG-392-GIS-Programming/blob/main/Labs/Lab07/Data/DEM/n30_w097_1arc_v3.ti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IDI/GEOG-392-GIS-Programming/blob/main/Labs/Lab07/Lab07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tool-reference/spatial-analyst/hillshade.htm" TargetMode="External"/><Relationship Id="rId5" Type="http://schemas.openxmlformats.org/officeDocument/2006/relationships/hyperlink" Target="https://pro.arcgis.com/en/pro-app/latest/help/analysis/raster-functions/hillshade-function.htm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tool-reference/spatial-analyst/slope.htm" TargetMode="External"/><Relationship Id="rId5" Type="http://schemas.openxmlformats.org/officeDocument/2006/relationships/hyperlink" Target="https://pro.arcgis.com/en/pro-app/latest/help/analysis/raster-functions/slope-function.htm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Lab7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65B72-768D-37ED-1756-EEFD0644D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310CB-A0EB-54D6-9A4B-8CE0F840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2915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2. </a:t>
            </a:r>
            <a:r>
              <a:rPr lang="en-US" altLang="zh-CN" sz="4400" dirty="0" err="1">
                <a:latin typeface="HarmonyOS Sans Medium" panose="00000600000000000000" pitchFamily="2" charset="0"/>
              </a:rPr>
              <a:t>LandSAT</a:t>
            </a:r>
            <a:r>
              <a:rPr lang="en-US" altLang="zh-CN" sz="4400" dirty="0">
                <a:latin typeface="HarmonyOS Sans Medium" panose="00000600000000000000" pitchFamily="2" charset="0"/>
              </a:rPr>
              <a:t> Source Data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E66F94B-2747-06B3-2D29-322F2E8076D0}"/>
              </a:ext>
            </a:extLst>
          </p:cNvPr>
          <p:cNvGrpSpPr/>
          <p:nvPr/>
        </p:nvGrpSpPr>
        <p:grpSpPr>
          <a:xfrm>
            <a:off x="7263507" y="2930235"/>
            <a:ext cx="4506399" cy="3635597"/>
            <a:chOff x="7263507" y="2930235"/>
            <a:chExt cx="4506399" cy="3635597"/>
          </a:xfrm>
        </p:grpSpPr>
        <p:pic>
          <p:nvPicPr>
            <p:cNvPr id="20" name="图片 19" descr="在人行道上&#10;&#10;描述已自动生成">
              <a:extLst>
                <a:ext uri="{FF2B5EF4-FFF2-40B4-BE49-F238E27FC236}">
                  <a16:creationId xmlns:a16="http://schemas.microsoft.com/office/drawing/2014/main" id="{197A499E-0F7D-F92F-83B2-F3542B3F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3507" y="2930235"/>
              <a:ext cx="4506399" cy="3635597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2787CD-8B42-6900-AF6B-5B1AD5E291B9}"/>
                </a:ext>
              </a:extLst>
            </p:cNvPr>
            <p:cNvSpPr txBox="1"/>
            <p:nvPr/>
          </p:nvSpPr>
          <p:spPr>
            <a:xfrm>
              <a:off x="7263507" y="6193917"/>
              <a:ext cx="1895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Band4. Infra-</a:t>
              </a:r>
              <a:r>
                <a:rPr lang="en-US" altLang="zh-CN" dirty="0">
                  <a:solidFill>
                    <a:srgbClr val="FF0000"/>
                  </a:solidFill>
                </a:rPr>
                <a:t>Red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D872791-8AD5-7A0C-55C5-4244A0B9CC13}"/>
              </a:ext>
            </a:extLst>
          </p:cNvPr>
          <p:cNvGrpSpPr/>
          <p:nvPr/>
        </p:nvGrpSpPr>
        <p:grpSpPr>
          <a:xfrm>
            <a:off x="5787275" y="1404607"/>
            <a:ext cx="4553853" cy="3635595"/>
            <a:chOff x="5787275" y="1404607"/>
            <a:chExt cx="4553853" cy="3635595"/>
          </a:xfrm>
        </p:grpSpPr>
        <p:pic>
          <p:nvPicPr>
            <p:cNvPr id="18" name="图片 17" descr="地上有涂鸦&#10;&#10;低可信度描述已自动生成">
              <a:extLst>
                <a:ext uri="{FF2B5EF4-FFF2-40B4-BE49-F238E27FC236}">
                  <a16:creationId xmlns:a16="http://schemas.microsoft.com/office/drawing/2014/main" id="{7EF511A7-4A18-9E2B-9175-34782F64A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275" y="1404607"/>
              <a:ext cx="4553853" cy="363559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A7FEF9C-F3DF-C32A-A470-C66E670390EC}"/>
                </a:ext>
              </a:extLst>
            </p:cNvPr>
            <p:cNvSpPr txBox="1"/>
            <p:nvPr/>
          </p:nvSpPr>
          <p:spPr>
            <a:xfrm>
              <a:off x="6399549" y="4670870"/>
              <a:ext cx="1664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Band3. </a:t>
              </a:r>
              <a:r>
                <a:rPr lang="en-US" altLang="zh-CN" dirty="0">
                  <a:solidFill>
                    <a:srgbClr val="FF0000"/>
                  </a:solidFill>
                </a:rPr>
                <a:t>Red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65DA23-CF8F-1B47-50F2-788814D454D3}"/>
              </a:ext>
            </a:extLst>
          </p:cNvPr>
          <p:cNvGrpSpPr/>
          <p:nvPr/>
        </p:nvGrpSpPr>
        <p:grpSpPr>
          <a:xfrm>
            <a:off x="1934270" y="2930235"/>
            <a:ext cx="4518023" cy="3635596"/>
            <a:chOff x="1934270" y="2930235"/>
            <a:chExt cx="4518023" cy="3635596"/>
          </a:xfrm>
        </p:grpSpPr>
        <p:pic>
          <p:nvPicPr>
            <p:cNvPr id="16" name="图片 15" descr="人在玩滑板&#10;&#10;低可信度描述已自动生成">
              <a:extLst>
                <a:ext uri="{FF2B5EF4-FFF2-40B4-BE49-F238E27FC236}">
                  <a16:creationId xmlns:a16="http://schemas.microsoft.com/office/drawing/2014/main" id="{93D37BC9-FB33-F9C6-1E22-E1E178E0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4270" y="2930235"/>
              <a:ext cx="4518023" cy="363559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6570D19-4011-EF1C-0900-0A37165C62B5}"/>
                </a:ext>
              </a:extLst>
            </p:cNvPr>
            <p:cNvSpPr txBox="1"/>
            <p:nvPr/>
          </p:nvSpPr>
          <p:spPr>
            <a:xfrm>
              <a:off x="1934270" y="6196498"/>
              <a:ext cx="1664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Band2. </a:t>
              </a:r>
              <a:r>
                <a:rPr lang="en-US" altLang="zh-CN" dirty="0">
                  <a:solidFill>
                    <a:schemeClr val="accent3">
                      <a:lumMod val="75000"/>
                    </a:schemeClr>
                  </a:solidFill>
                </a:rPr>
                <a:t>Green</a:t>
              </a:r>
              <a:endParaRPr lang="zh-CN" alt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E77775C-132C-E756-61E4-92769F6A1E1A}"/>
              </a:ext>
            </a:extLst>
          </p:cNvPr>
          <p:cNvGrpSpPr/>
          <p:nvPr/>
        </p:nvGrpSpPr>
        <p:grpSpPr>
          <a:xfrm>
            <a:off x="377694" y="1404606"/>
            <a:ext cx="4511242" cy="3635596"/>
            <a:chOff x="377694" y="1404606"/>
            <a:chExt cx="4511242" cy="3635596"/>
          </a:xfrm>
        </p:grpSpPr>
        <p:pic>
          <p:nvPicPr>
            <p:cNvPr id="14" name="图片 13" descr="地上有涂鸦&#10;&#10;中度可信度描述已自动生成">
              <a:extLst>
                <a:ext uri="{FF2B5EF4-FFF2-40B4-BE49-F238E27FC236}">
                  <a16:creationId xmlns:a16="http://schemas.microsoft.com/office/drawing/2014/main" id="{4DDBF093-71F7-AA92-8991-C7997FE5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694" y="1404606"/>
              <a:ext cx="4511242" cy="363559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558D504-F19C-665C-78AF-4253EB21C090}"/>
                </a:ext>
              </a:extLst>
            </p:cNvPr>
            <p:cNvSpPr txBox="1"/>
            <p:nvPr/>
          </p:nvSpPr>
          <p:spPr>
            <a:xfrm>
              <a:off x="377694" y="4670870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Band1. </a:t>
              </a:r>
              <a:r>
                <a:rPr lang="en-US" altLang="zh-CN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Blue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0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5763-4A35-32CF-F11C-E20406562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18016-4708-8562-4E5B-A77911AA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21813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2-1. Composite Image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526FC2-9391-72C0-9481-624AC0B16F9E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Composite Imagery Algo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日程表&#10;&#10;描述已自动生成">
            <a:extLst>
              <a:ext uri="{FF2B5EF4-FFF2-40B4-BE49-F238E27FC236}">
                <a16:creationId xmlns:a16="http://schemas.microsoft.com/office/drawing/2014/main" id="{4D13387A-4774-5016-C33C-EE065AA79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2356050"/>
            <a:ext cx="3640033" cy="3966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C7F7B9-0796-4BDC-5B23-F330F5E8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82" y="2527194"/>
            <a:ext cx="6834156" cy="36193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F13F9F-F3BB-3E49-11D6-827E756D7361}"/>
              </a:ext>
            </a:extLst>
          </p:cNvPr>
          <p:cNvSpPr txBox="1"/>
          <p:nvPr/>
        </p:nvSpPr>
        <p:spPr>
          <a:xfrm>
            <a:off x="4754372" y="6146529"/>
            <a:ext cx="6888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Raster: </a:t>
            </a:r>
            <a:r>
              <a:rPr lang="en-US" altLang="zh-CN" sz="1100" dirty="0">
                <a:hlinkClick r:id="rId5"/>
              </a:rPr>
              <a:t>https://pro.arcgis.com/en/pro-app/latest/arcpy/classes/raster-object.htm</a:t>
            </a:r>
            <a:endParaRPr lang="en-US" altLang="zh-CN" sz="1100" dirty="0"/>
          </a:p>
          <a:p>
            <a:r>
              <a:rPr lang="en-US" altLang="zh-CN" sz="1100" dirty="0"/>
              <a:t>Composite Bands: </a:t>
            </a:r>
            <a:r>
              <a:rPr lang="en-US" altLang="zh-CN" sz="1100" dirty="0">
                <a:hlinkClick r:id="rId6"/>
              </a:rPr>
              <a:t>https://pro.arcgis.com/en/pro-app/latest/tool-reference/data-management/composite-bands.htm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05278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28F6-7B50-E3C9-2134-3B8E57DD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2B7FE-EBC7-9917-DA3B-48099D5F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21813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2-1. Composite Image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4253EB-0443-4339-9436-08D22FB6639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Composite Imagery 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图片包含 游戏机, 地毯&#10;&#10;描述已自动生成">
            <a:extLst>
              <a:ext uri="{FF2B5EF4-FFF2-40B4-BE49-F238E27FC236}">
                <a16:creationId xmlns:a16="http://schemas.microsoft.com/office/drawing/2014/main" id="{2D5C13B1-2948-3965-6900-D0718D35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031158"/>
            <a:ext cx="5823016" cy="4540216"/>
          </a:xfrm>
          <a:prstGeom prst="rect">
            <a:avLst/>
          </a:prstGeom>
        </p:spPr>
      </p:pic>
      <p:pic>
        <p:nvPicPr>
          <p:cNvPr id="8" name="图片 7" descr="地图上有字&#10;&#10;描述已自动生成">
            <a:extLst>
              <a:ext uri="{FF2B5EF4-FFF2-40B4-BE49-F238E27FC236}">
                <a16:creationId xmlns:a16="http://schemas.microsoft.com/office/drawing/2014/main" id="{AAB8B7C2-A1D4-E2E9-F485-11696FDD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24"/>
          <a:stretch/>
        </p:blipFill>
        <p:spPr>
          <a:xfrm>
            <a:off x="6787604" y="2529921"/>
            <a:ext cx="4155350" cy="3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022B-1980-50F8-E1B9-827A3FD6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5AEEE-B62A-4AF9-F314-FF592742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21813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2-2. NDVI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69353-86A3-1520-38A3-65477083CFA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Esri NDVI Algo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22FFE8-8C89-1F9F-507A-6581B34C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287078"/>
            <a:ext cx="5433518" cy="1539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48171B-B54F-BD21-9818-74D9901E8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84" y="3287078"/>
            <a:ext cx="5471550" cy="153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921E-264D-2DA4-49D2-375A657D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A42E5-4713-9A8D-8212-725B2147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21813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2-2. NDVI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71AE6A-ADB1-C5AC-BF96-F7A12ADC5A3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NDVI Raster 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墙上有涂鸦&#10;&#10;中度可信度描述已自动生成">
            <a:extLst>
              <a:ext uri="{FF2B5EF4-FFF2-40B4-BE49-F238E27FC236}">
                <a16:creationId xmlns:a16="http://schemas.microsoft.com/office/drawing/2014/main" id="{A623540B-799D-411E-41FB-59162885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031158"/>
            <a:ext cx="5634752" cy="4472329"/>
          </a:xfrm>
          <a:prstGeom prst="rect">
            <a:avLst/>
          </a:prstGeom>
        </p:spPr>
      </p:pic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B4F6E11-B650-69DC-EFD1-322D9484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529" y="4115764"/>
            <a:ext cx="4972306" cy="2387723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77CF5380-AB82-9177-C55C-E2B2917DF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29" y="1800325"/>
            <a:ext cx="3778444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9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196E-7846-5117-3AC9-E6A40A5C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F06D5-4129-9BA9-922E-4AAB27A6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21813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2-2. NDVI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FD96D9-72B7-806C-93B9-F1F83132E40B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NDVI Raster 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BD64ABB2-59D4-73E0-2A56-ECFD6B78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74" y="2031158"/>
            <a:ext cx="5838652" cy="45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9"/>
            <a:ext cx="7939994" cy="456108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B8C004-C7C8-2283-1B70-ECB915FC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65" y="2191605"/>
            <a:ext cx="6814729" cy="42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DC6BB2-F77F-287B-F673-0A3DD6B7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0" y="1413288"/>
            <a:ext cx="7391780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HillShade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Slope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5"/>
              </a:rPr>
              <a:t>Raster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6"/>
              </a:rPr>
              <a:t>CompositeBands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6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Digital Elevation Model (DEM)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– single band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Satellite Imagery (</a:t>
            </a:r>
            <a:r>
              <a:rPr lang="en-US" altLang="zh-CN" dirty="0" err="1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multispectrum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)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– multi band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DEM to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create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hillshade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&amp; slope raster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satellite imagery to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create a RGB composite raster 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create a Esri-NDVI raster image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Data Sources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701664"/>
            <a:ext cx="10905068" cy="437151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Digital Elevation Model (DEM)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– single band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Link: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https://github.com/TAMUCIDI/GEOG-392-GIS-Programming/blob/main/Labs/Lab07/Data/DEM/n30_w097_1arc_v3.tif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Satellite Imagery (</a:t>
            </a:r>
            <a:r>
              <a:rPr lang="en-US" altLang="zh-CN" dirty="0" err="1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LandSAT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)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– multi band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Link: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https://github.com/TAMUCIDI/GEOG-392-GIS-Programming/tree/main/Labs/Lab07/Data/LandSAT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4ED28-F7C4-506B-E9F6-75A5FFE77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1551F-AA72-0E13-3F78-9EB20C00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Important Notes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DF35E-3D06-CB4E-D2C4-8A68D84A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701664"/>
            <a:ext cx="10905068" cy="39656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Read this material carefully and follow the steps: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</a:rPr>
              <a:t>Link: </a:t>
            </a:r>
            <a:r>
              <a:rPr lang="en-US" altLang="zh-CN" sz="24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https://github.com/TAMUCIDI/GEOG-392-GIS-Programming/blob/main/Labs/Lab07/Lab07.md</a:t>
            </a: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HarmonyOS Sans Medium" panose="00000600000000000000" pitchFamily="2" charset="0"/>
              </a:rPr>
              <a:t>DON’T</a:t>
            </a: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upload the data files to your </a:t>
            </a:r>
            <a:r>
              <a:rPr lang="en-US" altLang="zh-CN" sz="28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repo unless you set up “</a:t>
            </a:r>
            <a:r>
              <a:rPr lang="en-US" altLang="zh-C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large file storage</a:t>
            </a: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(LFS) for your repo correctly.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There is </a:t>
            </a:r>
            <a:r>
              <a:rPr lang="en-US" altLang="zh-CN" sz="2800" dirty="0">
                <a:solidFill>
                  <a:srgbClr val="FF0000"/>
                </a:solidFill>
                <a:latin typeface="HarmonyOS Sans Medium" panose="00000600000000000000" pitchFamily="2" charset="0"/>
              </a:rPr>
              <a:t>NO</a:t>
            </a:r>
            <a:r>
              <a:rPr lang="en-US" altLang="zh-CN" sz="28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code template for this lab.</a:t>
            </a:r>
            <a:endParaRPr lang="en-US" altLang="zh-CN" sz="24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1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2915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1. DEM Source Data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382528" y="2459504"/>
            <a:ext cx="6330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DEM raster for College Station/Bryan area</a:t>
            </a:r>
          </a:p>
          <a:p>
            <a:endParaRPr lang="en-US" altLang="zh-CN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higher value is, the lighter the color is.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图片包含 室内, 照片, 看着, 大&#10;&#10;描述已自动生成">
            <a:extLst>
              <a:ext uri="{FF2B5EF4-FFF2-40B4-BE49-F238E27FC236}">
                <a16:creationId xmlns:a16="http://schemas.microsoft.com/office/drawing/2014/main" id="{34775626-58B2-CC73-F077-EE2CAFC9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37" y="1515704"/>
            <a:ext cx="4982135" cy="49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2FE8F-155D-F841-07C1-B87F4349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AB4A8-A92B-8FAA-BEA3-1A6DE5D3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1-1. Hill Shade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9AE183-4C36-778E-63FC-75C60ED123D3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Hill Shade Algo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E6E9866B-AFC5-9354-60C5-726416E5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905042"/>
            <a:ext cx="5527512" cy="25041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B514B-E232-5AA1-3855-0EA80EF0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08" y="2633403"/>
            <a:ext cx="3942854" cy="27757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07DDEE-A8A4-8BF0-C712-F45790CCB936}"/>
              </a:ext>
            </a:extLst>
          </p:cNvPr>
          <p:cNvSpPr txBox="1"/>
          <p:nvPr/>
        </p:nvSpPr>
        <p:spPr>
          <a:xfrm>
            <a:off x="6014503" y="6067613"/>
            <a:ext cx="615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API Doc: </a:t>
            </a:r>
            <a:r>
              <a:rPr lang="en-US" altLang="zh-CN" sz="1100" dirty="0">
                <a:hlinkClick r:id="rId5"/>
              </a:rPr>
              <a:t>https://pro.arcgis.com/en/pro-app/latest/help/analysis/raster-functions/hillshade-function.htm</a:t>
            </a:r>
            <a:endParaRPr lang="en-US" altLang="zh-CN" sz="1100" dirty="0"/>
          </a:p>
          <a:p>
            <a:r>
              <a:rPr lang="en-US" altLang="zh-CN" sz="1100" dirty="0"/>
              <a:t>Alternative API: `</a:t>
            </a:r>
            <a:r>
              <a:rPr lang="en-US" altLang="zh-CN" sz="1100" dirty="0">
                <a:hlinkClick r:id="rId6"/>
              </a:rPr>
              <a:t>arcpy.sa.HillShade()</a:t>
            </a:r>
            <a:r>
              <a:rPr lang="en-US" altLang="zh-CN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8037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2FBA8-2935-BE26-FD3C-58F68EDB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5083C-B424-F938-97BF-BBC1C1F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1-1. Hill Shade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33F58-4411-29CA-2EBD-C504F7EEFD2D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Hill Shade 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砖地上&#10;&#10;描述已自动生成">
            <a:extLst>
              <a:ext uri="{FF2B5EF4-FFF2-40B4-BE49-F238E27FC236}">
                <a16:creationId xmlns:a16="http://schemas.microsoft.com/office/drawing/2014/main" id="{27203DB6-0063-0429-6C97-E1EA2927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60" y="2356050"/>
            <a:ext cx="5274680" cy="38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F1B4-34C1-C1B2-6BDC-5AF35FB8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DD6AB-DBD1-F57F-B2BA-C8083BAD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1-2. Slopes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85F20C-0987-B472-6A6D-7096F5899C2F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Slope Algo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0783F428-E620-5F91-574B-1D0ADED7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075915"/>
            <a:ext cx="4578883" cy="20486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0C228F-DB56-4757-1FF3-885DE695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61" y="2567466"/>
            <a:ext cx="4377075" cy="25570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256F44-5D0D-7595-9B49-5560BC690171}"/>
              </a:ext>
            </a:extLst>
          </p:cNvPr>
          <p:cNvSpPr txBox="1"/>
          <p:nvPr/>
        </p:nvSpPr>
        <p:spPr>
          <a:xfrm>
            <a:off x="6014503" y="6016530"/>
            <a:ext cx="615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API Doc: </a:t>
            </a:r>
            <a:r>
              <a:rPr lang="en-US" altLang="zh-CN" sz="1100" dirty="0">
                <a:hlinkClick r:id="rId5"/>
              </a:rPr>
              <a:t>https://pro.arcgis.com/en/pro-app/latest/help/analysis/raster-functions/slope-function.htm</a:t>
            </a:r>
            <a:endParaRPr lang="en-US" altLang="zh-CN" sz="1100" dirty="0"/>
          </a:p>
          <a:p>
            <a:r>
              <a:rPr lang="en-US" altLang="zh-CN" sz="1100" dirty="0"/>
              <a:t>Alternative API: `</a:t>
            </a:r>
            <a:r>
              <a:rPr lang="en-US" altLang="zh-CN" sz="1100" dirty="0">
                <a:hlinkClick r:id="rId6"/>
              </a:rPr>
              <a:t>arcpy.sa.Slope()</a:t>
            </a:r>
            <a:r>
              <a:rPr lang="en-US" altLang="zh-CN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7441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EF65-CD68-8677-6120-1E7CFE960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0AEBE-1396-27B4-88F3-9E0BF71F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1-2. Slope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AD32F3-C2BF-F3C2-EAEB-9A7F2154BFF3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Slope 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墙上有涂鸦&#10;&#10;中度可信度描述已自动生成">
            <a:extLst>
              <a:ext uri="{FF2B5EF4-FFF2-40B4-BE49-F238E27FC236}">
                <a16:creationId xmlns:a16="http://schemas.microsoft.com/office/drawing/2014/main" id="{EA7164B7-C3F6-DEF5-8C72-452CECC4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45" y="2031158"/>
            <a:ext cx="5954709" cy="45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4262</TotalTime>
  <Words>698</Words>
  <Application>Microsoft Office PowerPoint</Application>
  <PresentationFormat>宽屏</PresentationFormat>
  <Paragraphs>116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HarmonyOS Sans SC Medium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Lab7</vt:lpstr>
      <vt:lpstr>Lab 6 Tasks</vt:lpstr>
      <vt:lpstr>Data Sources</vt:lpstr>
      <vt:lpstr>Important Notes</vt:lpstr>
      <vt:lpstr>Part 1. DEM Source Data</vt:lpstr>
      <vt:lpstr>Part 1-1. Hill Shade</vt:lpstr>
      <vt:lpstr>Part 1-1. Hill Shade</vt:lpstr>
      <vt:lpstr>Part 1-2. Slopes</vt:lpstr>
      <vt:lpstr>Part 1-2. Slope</vt:lpstr>
      <vt:lpstr>Part 2. LandSAT Source Data</vt:lpstr>
      <vt:lpstr>Part 2-1. Composite Image</vt:lpstr>
      <vt:lpstr>Part 2-1. Composite Image</vt:lpstr>
      <vt:lpstr>Part 2-2. NDVI</vt:lpstr>
      <vt:lpstr>Part 2-2. NDVI</vt:lpstr>
      <vt:lpstr>Part 2-2. NDVI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43</cp:revision>
  <dcterms:created xsi:type="dcterms:W3CDTF">2022-08-19T19:50:19Z</dcterms:created>
  <dcterms:modified xsi:type="dcterms:W3CDTF">2024-11-10T22:41:28Z</dcterms:modified>
  <cp:category/>
</cp:coreProperties>
</file>